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2"/>
  </p:notesMasterIdLst>
  <p:handoutMasterIdLst>
    <p:handoutMasterId r:id="rId23"/>
  </p:handoutMasterIdLst>
  <p:sldIdLst>
    <p:sldId id="603" r:id="rId8"/>
    <p:sldId id="2340" r:id="rId9"/>
    <p:sldId id="2368" r:id="rId10"/>
    <p:sldId id="2369" r:id="rId11"/>
    <p:sldId id="739" r:id="rId12"/>
    <p:sldId id="2367" r:id="rId13"/>
    <p:sldId id="2363" r:id="rId14"/>
    <p:sldId id="2366" r:id="rId15"/>
    <p:sldId id="1782" r:id="rId16"/>
    <p:sldId id="2364" r:id="rId17"/>
    <p:sldId id="2365" r:id="rId18"/>
    <p:sldId id="2362" r:id="rId19"/>
    <p:sldId id="741" r:id="rId20"/>
    <p:sldId id="582" r:id="rId2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数据存储现状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场景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统一对象存储方案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COS+GooseFS</a:t>
            </a:r>
            <a:r>
              <a:rPr lang="zh-CN" altLang="en-US" dirty="0"/>
              <a:t>对象存储方案，提供多层缓存加速，大幅提升端到端的数据读取性能；将公开数据集、训练数据、模型结果统一存储到对象存储</a:t>
            </a:r>
            <a:r>
              <a:rPr lang="en-US" altLang="zh-CN" dirty="0"/>
              <a:t>COS</a:t>
            </a:r>
            <a:r>
              <a:rPr lang="zh-CN" altLang="en-US" dirty="0"/>
              <a:t>中，实现数据统一存储和高效流转。</a:t>
            </a:r>
          </a:p>
          <a:p>
            <a:r>
              <a:rPr lang="zh-CN" altLang="en-US" dirty="0"/>
              <a:t>同时，</a:t>
            </a:r>
            <a:r>
              <a:rPr lang="en-US" altLang="zh-CN" dirty="0"/>
              <a:t>GooseFS</a:t>
            </a:r>
            <a:r>
              <a:rPr lang="zh-CN" altLang="en-US" dirty="0"/>
              <a:t>按需将热数据缓存到</a:t>
            </a:r>
            <a:r>
              <a:rPr lang="en-US" altLang="zh-CN" dirty="0"/>
              <a:t>GPU</a:t>
            </a:r>
            <a:r>
              <a:rPr lang="zh-CN" altLang="en-US" dirty="0"/>
              <a:t>内存和本地盘中，利用数据本地性提供高性能访问。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08587-A242-884E-889E-9440B8F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7" y="3267404"/>
            <a:ext cx="4064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8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7FBB7-14FB-5C4A-A73E-CB222E6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D52BCB-B6E3-F648-B222-989393932B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CFS Turbo</a:t>
            </a:r>
            <a:r>
              <a:rPr lang="zh-CN" altLang="en-US" dirty="0"/>
              <a:t>高性能并行文件存储方案，采取多级缓存加速，基于全分布式架构，提供</a:t>
            </a:r>
            <a:r>
              <a:rPr lang="en-US" altLang="zh-CN" dirty="0"/>
              <a:t>100GB/s</a:t>
            </a:r>
            <a:r>
              <a:rPr lang="zh-CN" altLang="en-US" dirty="0"/>
              <a:t>带宽、</a:t>
            </a:r>
            <a:r>
              <a:rPr lang="en-US" altLang="zh-CN" dirty="0"/>
              <a:t>1000</a:t>
            </a:r>
            <a:r>
              <a:rPr lang="zh-CN" altLang="en-US" dirty="0"/>
              <a:t>万</a:t>
            </a:r>
            <a:r>
              <a:rPr lang="en-US" altLang="zh-CN" dirty="0"/>
              <a:t>IOPS</a:t>
            </a:r>
            <a:r>
              <a:rPr lang="zh-CN" altLang="en-US" dirty="0"/>
              <a:t>的极致性能。并通过持久化客户端缓存技术，将裸金属服务器本地</a:t>
            </a:r>
            <a:r>
              <a:rPr lang="en-US" altLang="zh-CN" dirty="0"/>
              <a:t>NVMe SSD</a:t>
            </a:r>
            <a:r>
              <a:rPr lang="zh-CN" altLang="en-US" dirty="0"/>
              <a:t>和</a:t>
            </a:r>
            <a:r>
              <a:rPr lang="en-US" altLang="zh-CN" dirty="0"/>
              <a:t>Turbo</a:t>
            </a:r>
            <a:r>
              <a:rPr lang="zh-CN" altLang="en-US" dirty="0"/>
              <a:t>文件系统构成统一命名空间，实现微秒级延时，解決大模型场景大数据量、高带宽、低延时的</a:t>
            </a:r>
            <a:r>
              <a:rPr lang="zh-CN" altLang="en-US"/>
              <a:t>诉求。同时</a:t>
            </a:r>
            <a:r>
              <a:rPr lang="zh-CN" altLang="en-US" dirty="0"/>
              <a:t>，通过智能分层技术，自动对冷热数据分层，节省</a:t>
            </a:r>
            <a:r>
              <a:rPr lang="en-US" altLang="zh-CN" dirty="0"/>
              <a:t>80%</a:t>
            </a:r>
            <a:r>
              <a:rPr lang="zh-CN" altLang="en-US" dirty="0"/>
              <a:t>的存储成本，提供极致的性价比。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E3475-B420-7941-B8FB-03CF9E4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3302219"/>
            <a:ext cx="406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latin typeface="+mn-ea"/>
              </a:rPr>
              <a:t>集群算力准备</a:t>
            </a:r>
            <a:endParaRPr kumimoji="1" lang="zh-CN" altLang="en-US" b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数据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模型训练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模型验证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4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存储的现状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数据存储经历了</a:t>
            </a:r>
            <a:r>
              <a:rPr lang="zh-CN" altLang="en-US" u="sng" dirty="0"/>
              <a:t>文件存储、数据库存储、大数据存储、数据湖存储、湖仓一体存储、云原生存储</a:t>
            </a:r>
            <a:r>
              <a:rPr lang="zh-CN" altLang="en-US" dirty="0"/>
              <a:t>等不同发展阶段。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080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存储的新技术点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从而带来新的存储技术点，</a:t>
            </a:r>
            <a:r>
              <a:rPr lang="zh-CN" altLang="en-US" u="sng" dirty="0"/>
              <a:t>存算一体、存内计算、异构存储、多模态存储、小文件存储、分布式存储、高性能存储、增量存储、向量存储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zh-CN" altLang="en-US" dirty="0"/>
              <a:t>但是对于 </a:t>
            </a:r>
            <a:r>
              <a:rPr lang="en-US" altLang="zh-CN" dirty="0"/>
              <a:t>AI</a:t>
            </a:r>
            <a:r>
              <a:rPr lang="zh-CN" altLang="en-US" dirty="0"/>
              <a:t> 大模型而言，有些是 </a:t>
            </a:r>
            <a:r>
              <a:rPr lang="en-US" altLang="zh-CN" dirty="0"/>
              <a:t>AI</a:t>
            </a:r>
            <a:r>
              <a:rPr lang="zh-CN" altLang="en-US" dirty="0"/>
              <a:t> 的未来，有些并不是 </a:t>
            </a:r>
            <a:r>
              <a:rPr lang="en-US" altLang="zh-CN" dirty="0"/>
              <a:t>AI</a:t>
            </a:r>
            <a:r>
              <a:rPr lang="zh-CN" altLang="en-US" dirty="0"/>
              <a:t> 所需要的，有些只是作为增值服务，有些是落后的技术，因此需要了解 </a:t>
            </a:r>
            <a:r>
              <a:rPr lang="en-US" altLang="zh-CN" dirty="0"/>
              <a:t>AI</a:t>
            </a:r>
            <a:r>
              <a:rPr lang="zh-CN" altLang="en-US" dirty="0"/>
              <a:t> 对于存储的需求。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684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0B39A-63E2-5A4D-A75B-B41799DA90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12AEE-6961-2B4F-803D-E00EE6F3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227" y="1484784"/>
            <a:ext cx="6111855" cy="4156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CB3805-6BA8-E847-94B3-ACD81E72E79D}"/>
              </a:ext>
            </a:extLst>
          </p:cNvPr>
          <p:cNvSpPr/>
          <p:nvPr/>
        </p:nvSpPr>
        <p:spPr>
          <a:xfrm>
            <a:off x="2961824" y="3100552"/>
            <a:ext cx="6201104" cy="2480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提供流程画图</a:t>
            </a:r>
          </a:p>
        </p:txBody>
      </p:sp>
    </p:spTree>
    <p:extLst>
      <p:ext uri="{BB962C8B-B14F-4D97-AF65-F5344CB8AC3E}">
        <p14:creationId xmlns:p14="http://schemas.microsoft.com/office/powerpoint/2010/main" val="388156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65660-5784-A04B-95E5-470A81BD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数据存储现状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存储主要依赖的还是云上的 </a:t>
            </a:r>
            <a:r>
              <a:rPr lang="en-US" altLang="zh-CN" b="1" dirty="0"/>
              <a:t>VPC </a:t>
            </a:r>
            <a:r>
              <a:rPr lang="zh-CN" altLang="en-US" b="1" dirty="0"/>
              <a:t>网络，百度智能云在 </a:t>
            </a:r>
            <a:r>
              <a:rPr lang="en-US" altLang="zh-CN" b="1" dirty="0"/>
              <a:t>VPC </a:t>
            </a:r>
            <a:r>
              <a:rPr lang="zh-CN" altLang="en-US" b="1" dirty="0"/>
              <a:t>网络上也做了相应的高性能支持。</a:t>
            </a:r>
            <a:r>
              <a:rPr lang="zh-CN" altLang="en-US" dirty="0"/>
              <a:t>比如如果要访问并行文件系统 </a:t>
            </a:r>
            <a:r>
              <a:rPr lang="en-US" altLang="zh-CN" dirty="0"/>
              <a:t>PFS</a:t>
            </a:r>
            <a:r>
              <a:rPr lang="zh-CN" altLang="en-US" dirty="0"/>
              <a:t>，我们有高性能的弹性 </a:t>
            </a:r>
            <a:r>
              <a:rPr lang="en-US" altLang="zh-CN" dirty="0"/>
              <a:t>RDMA </a:t>
            </a:r>
            <a:r>
              <a:rPr lang="zh-CN" altLang="en-US" dirty="0"/>
              <a:t>技术进行支撑，单客户端能够做到 </a:t>
            </a:r>
            <a:r>
              <a:rPr lang="en-US" altLang="zh-CN" dirty="0"/>
              <a:t>200G </a:t>
            </a:r>
            <a:r>
              <a:rPr lang="zh-CN" altLang="en-US" dirty="0"/>
              <a:t>的带宽。</a:t>
            </a:r>
          </a:p>
          <a:p>
            <a:r>
              <a:rPr lang="zh-CN" altLang="en-US" dirty="0"/>
              <a:t>而如果要访问普通的文件存储 </a:t>
            </a:r>
            <a:r>
              <a:rPr lang="en-US" altLang="zh-CN" dirty="0"/>
              <a:t>CFS </a:t>
            </a:r>
            <a:r>
              <a:rPr lang="zh-CN" altLang="en-US" dirty="0"/>
              <a:t>或者是对象存储 </a:t>
            </a:r>
            <a:r>
              <a:rPr lang="en-US" altLang="zh-CN" dirty="0"/>
              <a:t>BOS</a:t>
            </a:r>
            <a:r>
              <a:rPr lang="zh-CN" altLang="en-US" dirty="0"/>
              <a:t>，也可以通过挂载我们的高性能硬件负载均衡实例，单客户端获得超过 </a:t>
            </a:r>
            <a:r>
              <a:rPr lang="en-US" altLang="zh-CN" dirty="0"/>
              <a:t>10G </a:t>
            </a:r>
            <a:r>
              <a:rPr lang="zh-CN" altLang="en-US" dirty="0"/>
              <a:t>的稳定带宽。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58FFF-1212-8242-A18A-259E356B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43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存储层面，训练场景下，几千台计算节点会同时读取一批数据集，需要尽可能缩短数据集的加载时长。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25734</TotalTime>
  <Words>714</Words>
  <Application>Microsoft Macintosh PowerPoint</Application>
  <PresentationFormat>自定义</PresentationFormat>
  <Paragraphs>80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存储的现状</vt:lpstr>
      <vt:lpstr>存储的新技术点</vt:lpstr>
      <vt:lpstr>关于本内容</vt:lpstr>
      <vt:lpstr>关于本内容</vt:lpstr>
      <vt:lpstr>PowerPoint 演示文稿</vt:lpstr>
      <vt:lpstr>PowerPoint 演示文稿</vt:lpstr>
      <vt:lpstr>环同步（Ring Synchronization）</vt:lpstr>
      <vt:lpstr>统一对象存储方案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8382</cp:revision>
  <cp:lastPrinted>2023-09-08T09:14:01Z</cp:lastPrinted>
  <dcterms:created xsi:type="dcterms:W3CDTF">2020-08-28T08:44:19Z</dcterms:created>
  <dcterms:modified xsi:type="dcterms:W3CDTF">2023-11-16T03:24:08Z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